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306" r:id="rId2"/>
    <p:sldId id="256" r:id="rId3"/>
    <p:sldId id="257" r:id="rId4"/>
    <p:sldId id="259" r:id="rId5"/>
    <p:sldId id="273" r:id="rId6"/>
    <p:sldId id="274" r:id="rId7"/>
    <p:sldId id="292" r:id="rId8"/>
    <p:sldId id="275" r:id="rId9"/>
    <p:sldId id="285" r:id="rId10"/>
    <p:sldId id="286" r:id="rId11"/>
    <p:sldId id="302" r:id="rId12"/>
    <p:sldId id="293" r:id="rId13"/>
    <p:sldId id="303" r:id="rId14"/>
    <p:sldId id="304" r:id="rId15"/>
    <p:sldId id="305" r:id="rId16"/>
    <p:sldId id="278" r:id="rId17"/>
    <p:sldId id="280" r:id="rId18"/>
    <p:sldId id="284" r:id="rId19"/>
    <p:sldId id="288" r:id="rId20"/>
    <p:sldId id="297" r:id="rId21"/>
    <p:sldId id="298" r:id="rId22"/>
    <p:sldId id="287" r:id="rId23"/>
    <p:sldId id="307" r:id="rId24"/>
    <p:sldId id="272" r:id="rId25"/>
    <p:sldId id="289" r:id="rId26"/>
    <p:sldId id="261"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195"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7FB870-1BD2-4DA4-92B1-69415DDD3D84}" type="datetimeFigureOut">
              <a:rPr lang="ru-RU" smtClean="0"/>
              <a:t>12.12.2018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FFF41A-EF84-4321-B7DD-78BCF03F6E8F}" type="slidenum">
              <a:rPr lang="ru-RU" smtClean="0"/>
              <a:t>‹#›</a:t>
            </a:fld>
            <a:endParaRPr lang="ru-RU"/>
          </a:p>
        </p:txBody>
      </p:sp>
    </p:spTree>
    <p:extLst>
      <p:ext uri="{BB962C8B-B14F-4D97-AF65-F5344CB8AC3E}">
        <p14:creationId xmlns:p14="http://schemas.microsoft.com/office/powerpoint/2010/main" val="3502974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FFF41A-EF84-4321-B7DD-78BCF03F6E8F}" type="slidenum">
              <a:rPr lang="ru-RU" smtClean="0"/>
              <a:t>21</a:t>
            </a:fld>
            <a:endParaRPr lang="ru-RU"/>
          </a:p>
        </p:txBody>
      </p:sp>
    </p:spTree>
    <p:extLst>
      <p:ext uri="{BB962C8B-B14F-4D97-AF65-F5344CB8AC3E}">
        <p14:creationId xmlns:p14="http://schemas.microsoft.com/office/powerpoint/2010/main" val="3941619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12.12.2018</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B4C71EC6-210F-42DE-9C53-41977AD35B3D}" type="datetimeFigureOut">
              <a:rPr lang="ru-RU" smtClean="0"/>
              <a:t>12.12.2018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12.12.2018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B4C71EC6-210F-42DE-9C53-41977AD35B3D}" type="datetimeFigureOut">
              <a:rPr lang="ru-RU" smtClean="0"/>
              <a:t>12.12.2018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12.12.2018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12.12.2018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12.12.2018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12.12.2018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12.12.2018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4C71EC6-210F-42DE-9C53-41977AD35B3D}" type="datetimeFigureOut">
              <a:rPr lang="ru-RU" smtClean="0"/>
              <a:t>12.12.2018</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19B0651-EE4F-4900-A07F-96A6BFA9D0F0}"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476672"/>
            <a:ext cx="7787208" cy="2808312"/>
          </a:xfrm>
        </p:spPr>
        <p:txBody>
          <a:bodyPr/>
          <a:lstStyle/>
          <a:p>
            <a:pPr>
              <a:lnSpc>
                <a:spcPct val="100000"/>
              </a:lnSpc>
            </a:pPr>
            <a:r>
              <a:rPr lang="ru-RU" sz="2800" b="1" dirty="0" smtClean="0">
                <a:effectLst/>
                <a:latin typeface="Times New Roman" panose="02020603050405020304" pitchFamily="18" charset="0"/>
                <a:cs typeface="Times New Roman" panose="02020603050405020304" pitchFamily="18" charset="0"/>
              </a:rPr>
              <a:t/>
            </a:r>
            <a:br>
              <a:rPr lang="ru-RU" sz="2800" b="1" dirty="0" smtClean="0">
                <a:effectLst/>
                <a:latin typeface="Times New Roman" panose="02020603050405020304" pitchFamily="18" charset="0"/>
                <a:cs typeface="Times New Roman" panose="02020603050405020304" pitchFamily="18" charset="0"/>
              </a:rPr>
            </a:br>
            <a:r>
              <a:rPr lang="ru-RU" sz="2800" b="1" dirty="0" smtClean="0">
                <a:effectLst/>
                <a:latin typeface="Times New Roman" panose="02020603050405020304" pitchFamily="18" charset="0"/>
                <a:cs typeface="Times New Roman" panose="02020603050405020304" pitchFamily="18" charset="0"/>
              </a:rPr>
              <a:t> </a:t>
            </a:r>
            <a:r>
              <a:rPr lang="ru-RU"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Презентация </a:t>
            </a:r>
            <a:r>
              <a:rPr lang="ru-RU" sz="2800" b="1" dirty="0" smtClean="0">
                <a:effectLst/>
                <a:latin typeface="Times New Roman" panose="02020603050405020304" pitchFamily="18" charset="0"/>
                <a:cs typeface="Times New Roman" panose="02020603050405020304" pitchFamily="18" charset="0"/>
              </a:rPr>
              <a:t/>
            </a:r>
            <a:br>
              <a:rPr lang="ru-RU" sz="2800" b="1" dirty="0" smtClean="0">
                <a:effectLst/>
                <a:latin typeface="Times New Roman" panose="02020603050405020304" pitchFamily="18" charset="0"/>
                <a:cs typeface="Times New Roman" panose="02020603050405020304" pitchFamily="18" charset="0"/>
              </a:rPr>
            </a:br>
            <a:r>
              <a:rPr lang="ru-RU" sz="2800" b="1" dirty="0" smtClean="0">
                <a:effectLst/>
                <a:latin typeface="Times New Roman" panose="02020603050405020304" pitchFamily="18" charset="0"/>
                <a:cs typeface="Times New Roman" panose="02020603050405020304" pitchFamily="18" charset="0"/>
              </a:rPr>
              <a:t>«</a:t>
            </a:r>
            <a:r>
              <a:rPr lang="ru-RU"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Роль</a:t>
            </a:r>
            <a:r>
              <a:rPr lang="ru-RU" sz="2800" b="1" dirty="0" smtClean="0">
                <a:effectLst/>
                <a:latin typeface="Times New Roman" panose="02020603050405020304" pitchFamily="18" charset="0"/>
                <a:cs typeface="Times New Roman" panose="02020603050405020304" pitchFamily="18" charset="0"/>
              </a:rPr>
              <a:t> </a:t>
            </a:r>
            <a:r>
              <a:rPr lang="ru-RU"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частного образовательного учреждения Свято-Михайло-Архангельской церковно-приходской общеобразовательной средней школы станицы Вёшенской в духовно-нравственном воспитании детей и молодёжи»</a:t>
            </a:r>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119809"/>
            <a:ext cx="5079098" cy="340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83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96752"/>
          </a:xfrm>
        </p:spPr>
        <p:txBody>
          <a:bodyPr/>
          <a:lstStyle/>
          <a:p>
            <a:pPr>
              <a:lnSpc>
                <a:spcPct val="100000"/>
              </a:lnSpc>
            </a:pPr>
            <a:r>
              <a:rPr lang="ru-RU" sz="2400" b="1" dirty="0">
                <a:latin typeface="Times New Roman" panose="02020603050405020304" pitchFamily="18" charset="0"/>
                <a:cs typeface="Times New Roman" panose="02020603050405020304" pitchFamily="18" charset="0"/>
              </a:rPr>
              <a:t>а</a:t>
            </a:r>
            <a:r>
              <a:rPr lang="ru-RU" sz="2400" b="1" dirty="0" smtClean="0">
                <a:latin typeface="Times New Roman" panose="02020603050405020304" pitchFamily="18" charset="0"/>
                <a:cs typeface="Times New Roman" panose="02020603050405020304" pitchFamily="18" charset="0"/>
              </a:rPr>
              <a:t> </a:t>
            </a:r>
            <a:r>
              <a:rPr lang="ru-RU" sz="2400" b="1" smtClean="0">
                <a:latin typeface="Times New Roman" panose="02020603050405020304" pitchFamily="18" charset="0"/>
                <a:cs typeface="Times New Roman" panose="02020603050405020304" pitchFamily="18" charset="0"/>
              </a:rPr>
              <a:t>также  </a:t>
            </a:r>
            <a:r>
              <a:rPr lang="ru-RU" sz="2400" b="1" dirty="0" smtClean="0">
                <a:latin typeface="Times New Roman" panose="02020603050405020304" pitchFamily="18" charset="0"/>
                <a:cs typeface="Times New Roman" panose="02020603050405020304" pitchFamily="18" charset="0"/>
              </a:rPr>
              <a:t>занятия, которые проводятся в </a:t>
            </a:r>
            <a:r>
              <a:rPr lang="ru" sz="2400" b="1" dirty="0">
                <a:latin typeface="Times New Roman" panose="02020603050405020304" pitchFamily="18" charset="0"/>
                <a:ea typeface="Times New Roman"/>
                <a:cs typeface="Times New Roman" panose="02020603050405020304" pitchFamily="18" charset="0"/>
                <a:sym typeface="Times New Roman"/>
              </a:rPr>
              <a:t>МБУ ДО “Центр творчества Шолоховского района</a:t>
            </a:r>
            <a:r>
              <a:rPr lang="ru" sz="2400" b="1" dirty="0" smtClean="0">
                <a:latin typeface="Times New Roman" panose="02020603050405020304" pitchFamily="18" charset="0"/>
                <a:ea typeface="Times New Roman"/>
                <a:cs typeface="Times New Roman" panose="02020603050405020304" pitchFamily="18" charset="0"/>
                <a:sym typeface="Times New Roman"/>
              </a:rPr>
              <a:t>”.</a:t>
            </a:r>
            <a:endParaRPr lang="ru-RU" sz="2400" b="1" dirty="0">
              <a:latin typeface="Times New Roman" panose="02020603050405020304" pitchFamily="18" charset="0"/>
              <a:cs typeface="Times New Roman" panose="02020603050405020304" pitchFamily="18" charset="0"/>
            </a:endParaRPr>
          </a:p>
        </p:txBody>
      </p:sp>
      <p:pic>
        <p:nvPicPr>
          <p:cNvPr id="4" name="Google Shape;147;p15"/>
          <p:cNvPicPr preferRelativeResize="0">
            <a:picLocks noGrp="1"/>
          </p:cNvPicPr>
          <p:nvPr>
            <p:ph idx="1"/>
          </p:nvPr>
        </p:nvPicPr>
        <p:blipFill>
          <a:blip r:embed="rId2">
            <a:alphaModFix/>
          </a:blip>
          <a:stretch>
            <a:fillRect/>
          </a:stretch>
        </p:blipFill>
        <p:spPr>
          <a:xfrm>
            <a:off x="1475656" y="1556792"/>
            <a:ext cx="6329677" cy="4569371"/>
          </a:xfrm>
          <a:prstGeom prst="rect">
            <a:avLst/>
          </a:prstGeom>
          <a:noFill/>
          <a:ln>
            <a:noFill/>
          </a:ln>
        </p:spPr>
      </p:pic>
    </p:spTree>
    <p:extLst>
      <p:ext uri="{BB962C8B-B14F-4D97-AF65-F5344CB8AC3E}">
        <p14:creationId xmlns:p14="http://schemas.microsoft.com/office/powerpoint/2010/main" val="1472129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224136"/>
          </a:xfrm>
        </p:spPr>
        <p:txBody>
          <a:bodyPr/>
          <a:lstStyle/>
          <a:p>
            <a:pPr>
              <a:lnSpc>
                <a:spcPct val="100000"/>
              </a:lnSpc>
            </a:pPr>
            <a:r>
              <a:rPr lang="ru-RU" sz="2400" b="1" dirty="0" smtClean="0">
                <a:latin typeface="Times New Roman" panose="02020603050405020304" pitchFamily="18" charset="0"/>
                <a:cs typeface="Times New Roman" panose="02020603050405020304" pitchFamily="18" charset="0"/>
              </a:rPr>
              <a:t>Под руководством наших педагогов ребята с удовольствием  делают своими руками замечательные поделки.</a:t>
            </a:r>
            <a:endParaRPr lang="ru-RU" sz="2400" b="1" dirty="0">
              <a:latin typeface="Times New Roman" panose="02020603050405020304" pitchFamily="18" charset="0"/>
              <a:cs typeface="Times New Roman" panose="02020603050405020304" pitchFamily="18" charset="0"/>
            </a:endParaRPr>
          </a:p>
        </p:txBody>
      </p:sp>
      <p:pic>
        <p:nvPicPr>
          <p:cNvPr id="4" name="Picture 2" descr="C:\Documents and Settings\GUEST\Рабочий стол\цпш-сайт\ИННЕ\фото\image (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788024" y="1409737"/>
            <a:ext cx="3727439" cy="2795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Documents and Settings\GUEST\Рабочий стол\цпш-сайт\все по крыльям\image (2).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7544" y="1465189"/>
            <a:ext cx="3579569" cy="2684677"/>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288;p31"/>
          <p:cNvPicPr preferRelativeResize="0"/>
          <p:nvPr/>
        </p:nvPicPr>
        <p:blipFill>
          <a:blip r:embed="rId4">
            <a:alphaModFix/>
          </a:blip>
          <a:stretch>
            <a:fillRect/>
          </a:stretch>
        </p:blipFill>
        <p:spPr>
          <a:xfrm>
            <a:off x="504131" y="4412825"/>
            <a:ext cx="2963587" cy="2222666"/>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7710" y="4437112"/>
            <a:ext cx="4424315" cy="22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233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2696"/>
            <a:ext cx="8229600" cy="720080"/>
          </a:xfrm>
        </p:spPr>
        <p:txBody>
          <a:bodyPr/>
          <a:lstStyle/>
          <a:p>
            <a:pPr>
              <a:lnSpc>
                <a:spcPct val="100000"/>
              </a:lnSpc>
            </a:pPr>
            <a:r>
              <a:rPr lang="ru-RU" sz="2400" b="1" dirty="0" smtClean="0">
                <a:latin typeface="Times New Roman" panose="02020603050405020304" pitchFamily="18" charset="0"/>
                <a:cs typeface="Times New Roman" panose="02020603050405020304" pitchFamily="18" charset="0"/>
              </a:rPr>
              <a:t>Учащиеся  занимаются физкультурой под руководством профессионального спортсмена Калмыкова Виктора Викторовича.</a:t>
            </a:r>
            <a:endParaRPr lang="ru-RU" sz="2400" b="1" dirty="0">
              <a:latin typeface="Times New Roman" panose="02020603050405020304" pitchFamily="18" charset="0"/>
              <a:cs typeface="Times New Roman" panose="02020603050405020304" pitchFamily="18" charset="0"/>
            </a:endParaRP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3771412"/>
            <a:ext cx="2520280" cy="189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772816"/>
            <a:ext cx="5214125" cy="391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772816"/>
            <a:ext cx="2481669" cy="186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493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24744"/>
          </a:xfrm>
        </p:spPr>
        <p:txBody>
          <a:bodyPr/>
          <a:lstStyle/>
          <a:p>
            <a:pPr>
              <a:lnSpc>
                <a:spcPct val="100000"/>
              </a:lnSpc>
            </a:pP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Наши ученики с удовольствием принимают участие в православных фестивалях </a:t>
            </a: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 </a:t>
            </a: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концертах,</a:t>
            </a:r>
            <a:endParaRPr lang="ru-RU" sz="2400" b="1" dirty="0">
              <a:effectLst>
                <a:outerShdw blurRad="38100" dist="38100" dir="2700000" algn="tl">
                  <a:srgbClr val="000000">
                    <a:alpha val="43137"/>
                  </a:srgbClr>
                </a:outerShdw>
              </a:effectLst>
            </a:endParaRPr>
          </a:p>
        </p:txBody>
      </p:sp>
      <p:pic>
        <p:nvPicPr>
          <p:cNvPr id="4" name="Picture 2" descr="C:\Documents and Settings\GUEST\Рабочий стол\цпш-сайт\ИННЕ\фото\image (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268896" y="4185808"/>
            <a:ext cx="4165586" cy="23406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196750"/>
            <a:ext cx="4150514" cy="276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Documents and Settings\GUEST\Рабочий стол\цпш-сайт\ИННЕ\фото\image (39).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7601" y="1196752"/>
            <a:ext cx="3692228" cy="27691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Documents and Settings\GUEST\Рабочий стол\цпш-сайт\ИННЕ\фото\image (17).jp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57601" y="4077072"/>
            <a:ext cx="3758552" cy="250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38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r>
              <a:rPr lang="ru-RU" sz="2400" b="1" dirty="0" smtClean="0">
                <a:latin typeface="Times New Roman" panose="02020603050405020304" pitchFamily="18" charset="0"/>
                <a:cs typeface="Times New Roman" panose="02020603050405020304" pitchFamily="18" charset="0"/>
              </a:rPr>
              <a:t>благотворительных акциях и ярмарках.</a:t>
            </a:r>
            <a:endParaRPr lang="ru-RU" sz="24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29" y="980728"/>
            <a:ext cx="4496034" cy="33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068960"/>
            <a:ext cx="4336755" cy="325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007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3356992"/>
          </a:xfrm>
        </p:spPr>
        <p:txBody>
          <a:bodyPr/>
          <a:lstStyle/>
          <a:p>
            <a:pPr>
              <a:lnSpc>
                <a:spcPct val="100000"/>
              </a:lnSpc>
            </a:pP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itchFamily="18" charset="0"/>
              </a:rPr>
              <a:t>На протяжении нескольких лет учащиеся церковно-приходской школы участвуют в Благотворительных концертах, которые проводятся в </a:t>
            </a: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социально-реабилитационном отделении для граждан пожилого возраста и </a:t>
            </a:r>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инвалидов. Это всегда тёплые, душевные встречи </a:t>
            </a:r>
            <a:r>
              <a:rPr lang="ru-RU" sz="2400" b="1" dirty="0">
                <a:effectLst>
                  <a:outerShdw blurRad="38100" dist="38100" dir="2700000" algn="tl">
                    <a:srgbClr val="000000">
                      <a:alpha val="43137"/>
                    </a:srgbClr>
                  </a:outerShdw>
                </a:effectLst>
                <a:latin typeface="Times New Roman" pitchFamily="18" charset="0"/>
                <a:cs typeface="Times New Roman" pitchFamily="18" charset="0"/>
              </a:rPr>
              <a:t>людей старшего поколения и  </a:t>
            </a:r>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молодёжи, на которых наши дети читают стихи, поют песни, показывают театрализованные постановки.</a:t>
            </a:r>
            <a:b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b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7" name="Picture 3" descr="F:\Большая презентация о школе\unname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3068960"/>
            <a:ext cx="4248472" cy="31863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Большая презентация о школе\unnamed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061" y="3068960"/>
            <a:ext cx="4184981" cy="313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79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712968" cy="4536504"/>
          </a:xfrm>
        </p:spPr>
        <p:txBody>
          <a:bodyPr/>
          <a:lstStyle/>
          <a:p>
            <a:pPr indent="180975">
              <a:lnSpc>
                <a:spcPct val="100000"/>
              </a:lnSpc>
            </a:pP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Школьные события 2018 года:</a:t>
            </a:r>
            <a:b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сентябре 2018 года учащиеся нашей школы приняли участие в военно-спортивной игре </a:t>
            </a:r>
            <a: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«Мы живем на Дону!», учредителями которой являлись православный приход Храма  Архистратига Михаила </a:t>
            </a:r>
            <a:r>
              <a:rPr lang="ru-RU" sz="1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 Вешенской </a:t>
            </a:r>
            <a: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 МБОУ «Шолоховская </a:t>
            </a:r>
            <a:r>
              <a:rPr lang="ru-RU" sz="1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гимназия». </a:t>
            </a:r>
            <a:br>
              <a:rPr lang="ru-RU" sz="1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Целями </a:t>
            </a:r>
            <a: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игры были: популяризация среди подростков традиционной православной и казачьей культуры,  овладение знаниями о военно- патриотических </a:t>
            </a:r>
            <a:r>
              <a:rPr lang="ru-RU" sz="1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традициях </a:t>
            </a:r>
            <a:r>
              <a:rPr lang="ru-RU" sz="16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Войска </a:t>
            </a:r>
            <a:r>
              <a:rPr lang="ru-RU" sz="1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Донского</a:t>
            </a:r>
            <a: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подготовка  допризывной молодежи к службе в Вооруженных Силах  РФ через повышение интереса к воинской культуре казачьего края.</a:t>
            </a:r>
            <a:b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Участники соревнований  должны были показать свои умения в сборке и разборке автомата Калашникова, в стрельбе из лука и пневматической винтовки, в рубке лозы, в метании пики и ножей, в силовых упражнениях, в военизированном кроссе и в тестировании на знание истории </a:t>
            </a:r>
            <a:r>
              <a:rPr lang="ru-RU" sz="1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Донского </a:t>
            </a:r>
            <a: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края. </a:t>
            </a:r>
            <a:b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Учащиеся ЧОУ церковно-приходской СОШ приняли активное участие в игре. Несмотря на то, что ребята впервые выступали  на подобных соревнованиях, они смогли достойно представить свою школу, завоевав  первые  места по стрельбе из пневматической винтовки и в тестировании по истории казачьего края на тему «Во славу Отечества». </a:t>
            </a:r>
            <a:br>
              <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4437112"/>
            <a:ext cx="3096344" cy="232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528" y="4437112"/>
            <a:ext cx="3072358" cy="230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4239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5416"/>
            <a:ext cx="8229600" cy="1440160"/>
          </a:xfrm>
        </p:spPr>
        <p:txBody>
          <a:bodyPr/>
          <a:lstStyle/>
          <a:p>
            <a:pPr>
              <a:lnSpc>
                <a:spcPct val="100000"/>
              </a:lnSpc>
            </a:pPr>
            <a:r>
              <a:rPr lang="ru-RU" sz="2000" b="1" dirty="0" smtClean="0">
                <a:latin typeface="Times New Roman" panose="02020603050405020304" pitchFamily="18" charset="0"/>
                <a:cs typeface="Times New Roman" panose="02020603050405020304" pitchFamily="18" charset="0"/>
              </a:rPr>
              <a:t>С сентября по декабрь 2018 года учащиеся 7 класса церковно-приходской школы участвуют в Региональном сетевом социальном проекте «От сердца к сердцу».</a:t>
            </a:r>
            <a:endParaRPr lang="ru-RU" sz="2000" b="1" dirty="0">
              <a:latin typeface="Times New Roman" panose="02020603050405020304" pitchFamily="18" charset="0"/>
              <a:cs typeface="Times New Roman" panose="02020603050405020304" pitchFamily="18" charset="0"/>
            </a:endParaRPr>
          </a:p>
        </p:txBody>
      </p:sp>
      <p:pic>
        <p:nvPicPr>
          <p:cNvPr id="7170" name="Picture 2" descr="C:\Users\Администратор\Desktop\Работа в ЦПШ\социальный проект\мероприятия на Покров\Общее фото команды Открытые сердца.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88943" y="1124744"/>
            <a:ext cx="3733610" cy="28002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234" y="4059285"/>
            <a:ext cx="3504694" cy="262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oogle Shape;169;p17"/>
          <p:cNvPicPr preferRelativeResize="0"/>
          <p:nvPr/>
        </p:nvPicPr>
        <p:blipFill>
          <a:blip r:embed="rId4">
            <a:alphaModFix/>
          </a:blip>
          <a:stretch>
            <a:fillRect/>
          </a:stretch>
        </p:blipFill>
        <p:spPr>
          <a:xfrm>
            <a:off x="4932040" y="4068461"/>
            <a:ext cx="3372984" cy="2628417"/>
          </a:xfrm>
          <a:prstGeom prst="rect">
            <a:avLst/>
          </a:prstGeom>
          <a:noFill/>
          <a:ln>
            <a:noFill/>
          </a:ln>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196752"/>
            <a:ext cx="3528392" cy="282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9044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3096344"/>
          </a:xfrm>
        </p:spPr>
        <p:txBody>
          <a:bodyPr/>
          <a:lstStyle/>
          <a:p>
            <a:pPr>
              <a:lnSpc>
                <a:spcPct val="100000"/>
              </a:lnSpc>
            </a:pPr>
            <a:r>
              <a:rPr lang="ru-RU" sz="2400" b="1" dirty="0" smtClean="0">
                <a:effectLst>
                  <a:outerShdw blurRad="38100" dist="38100" dir="2700000" algn="tl">
                    <a:srgbClr val="000000">
                      <a:alpha val="43137"/>
                    </a:srgbClr>
                  </a:outerShdw>
                </a:effectLst>
                <a:latin typeface="Times New Roman" pitchFamily="18" charset="0"/>
                <a:cs typeface="Times New Roman" panose="02020603050405020304" pitchFamily="18" charset="0"/>
              </a:rPr>
              <a:t>В рамках этого проекта ребята приняли участие во многих интересных мероприятиях. </a:t>
            </a:r>
            <a:br>
              <a:rPr lang="ru-RU" sz="2400" b="1" dirty="0" smtClean="0">
                <a:effectLst>
                  <a:outerShdw blurRad="38100" dist="38100" dir="2700000" algn="tl">
                    <a:srgbClr val="000000">
                      <a:alpha val="43137"/>
                    </a:srgbClr>
                  </a:outerShdw>
                </a:effectLst>
                <a:latin typeface="Times New Roman" pitchFamily="18" charset="0"/>
                <a:cs typeface="Times New Roman" panose="02020603050405020304" pitchFamily="18" charset="0"/>
              </a:rPr>
            </a:br>
            <a:r>
              <a:rPr lang="ru-RU" sz="2000" b="1" dirty="0" smtClean="0">
                <a:effectLst>
                  <a:outerShdw blurRad="38100" dist="38100" dir="2700000" algn="tl">
                    <a:srgbClr val="000000">
                      <a:alpha val="43137"/>
                    </a:srgbClr>
                  </a:outerShdw>
                </a:effectLst>
                <a:latin typeface="Times New Roman" pitchFamily="18" charset="0"/>
                <a:cs typeface="Times New Roman" panose="02020603050405020304" pitchFamily="18" charset="0"/>
              </a:rPr>
              <a:t>Вот некоторые из них:</a:t>
            </a:r>
            <a:br>
              <a:rPr lang="ru-RU" sz="2000" b="1" dirty="0" smtClean="0">
                <a:effectLst>
                  <a:outerShdw blurRad="38100" dist="38100" dir="2700000" algn="tl">
                    <a:srgbClr val="000000">
                      <a:alpha val="43137"/>
                    </a:srgbClr>
                  </a:outerShdw>
                </a:effectLst>
                <a:latin typeface="Times New Roman" pitchFamily="18" charset="0"/>
                <a:cs typeface="Times New Roman" panose="02020603050405020304" pitchFamily="18" charset="0"/>
              </a:rPr>
            </a:br>
            <a:r>
              <a:rPr lang="ru-RU" sz="2000" b="1" dirty="0" smtClean="0">
                <a:effectLst>
                  <a:outerShdw blurRad="38100" dist="38100" dir="2700000" algn="tl">
                    <a:srgbClr val="000000">
                      <a:alpha val="43137"/>
                    </a:srgbClr>
                  </a:outerShdw>
                </a:effectLst>
                <a:latin typeface="Times New Roman" pitchFamily="18" charset="0"/>
                <a:cs typeface="Times New Roman" panose="02020603050405020304" pitchFamily="18" charset="0"/>
              </a:rPr>
              <a:t>Традиционная благотворительная Покровская ярмарка, которая была проведена 14 октября 2018 года.</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 </a:t>
            </a:r>
            <a:r>
              <a:rPr lang="ru-RU" sz="2000" b="1" dirty="0" smtClean="0">
                <a:effectLst>
                  <a:outerShdw blurRad="38100" dist="38100" dir="2700000" algn="tl">
                    <a:srgbClr val="000000">
                      <a:alpha val="43137"/>
                    </a:srgbClr>
                  </a:outerShdw>
                </a:effectLst>
                <a:latin typeface="Times New Roman" pitchFamily="18" charset="0"/>
                <a:cs typeface="Times New Roman" panose="02020603050405020304" pitchFamily="18" charset="0"/>
              </a:rPr>
              <a:t>Вниманию </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прихожан </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храма </a:t>
            </a:r>
            <a:r>
              <a:rPr lang="ru-RU" sz="2000" b="1" smtClean="0">
                <a:effectLst>
                  <a:outerShdw blurRad="38100" dist="38100" dir="2700000" algn="tl">
                    <a:srgbClr val="000000">
                      <a:alpha val="43137"/>
                    </a:srgbClr>
                  </a:outerShdw>
                </a:effectLst>
                <a:latin typeface="Times New Roman" pitchFamily="18" charset="0"/>
                <a:cs typeface="Times New Roman" pitchFamily="18" charset="0"/>
              </a:rPr>
              <a:t>Архистратига </a:t>
            </a:r>
            <a:r>
              <a:rPr lang="ru-RU" sz="2000" b="1" dirty="0" err="1">
                <a:effectLst>
                  <a:outerShdw blurRad="38100" dist="38100" dir="2700000" algn="tl">
                    <a:srgbClr val="000000">
                      <a:alpha val="43137"/>
                    </a:srgbClr>
                  </a:outerShdw>
                </a:effectLst>
                <a:latin typeface="Times New Roman" pitchFamily="18" charset="0"/>
                <a:cs typeface="Times New Roman" pitchFamily="18" charset="0"/>
              </a:rPr>
              <a:t>М</a:t>
            </a:r>
            <a:r>
              <a:rPr lang="ru-RU" sz="2000" b="1" smtClean="0">
                <a:effectLst>
                  <a:outerShdw blurRad="38100" dist="38100" dir="2700000" algn="tl">
                    <a:srgbClr val="000000">
                      <a:alpha val="43137"/>
                    </a:srgbClr>
                  </a:outerShdw>
                </a:effectLst>
                <a:latin typeface="Times New Roman" pitchFamily="18" charset="0"/>
                <a:cs typeface="Times New Roman" pitchFamily="18" charset="0"/>
              </a:rPr>
              <a:t>ихаила </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предлагались </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домашняя выпечка, сладости, а также выставка-распродажа мыла ручной работы и игрушек. </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Все </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средства, собранные в этот день, </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пошли на</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  нужды детей с ограниченными возможностями здоровья</a:t>
            </a:r>
            <a:r>
              <a:rPr lang="ru-RU" sz="20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sz="2000" b="1" dirty="0">
                <a:effectLst>
                  <a:outerShdw blurRad="38100" dist="38100" dir="2700000" algn="tl">
                    <a:srgbClr val="000000">
                      <a:alpha val="43137"/>
                    </a:srgbClr>
                  </a:outerShdw>
                </a:effectLst>
                <a:latin typeface="Times New Roman" pitchFamily="18" charset="0"/>
                <a:cs typeface="Times New Roman" pitchFamily="18" charset="0"/>
              </a:rPr>
              <a:t/>
            </a:r>
            <a:br>
              <a:rPr lang="ru-RU" sz="2000" b="1" dirty="0">
                <a:effectLst>
                  <a:outerShdw blurRad="38100" dist="38100" dir="2700000" algn="tl">
                    <a:srgbClr val="000000">
                      <a:alpha val="43137"/>
                    </a:srgbClr>
                  </a:outerShdw>
                </a:effectLst>
                <a:latin typeface="Times New Roman" pitchFamily="18" charset="0"/>
                <a:cs typeface="Times New Roman" pitchFamily="18" charset="0"/>
              </a:rPr>
            </a:br>
            <a:endParaRPr lang="ru-RU" sz="20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4" name="Picture 2" descr="C:\Users\Администратор\Desktop\Работа в ЦПШ\ЦПШ фото\фото октябрь 2018\Команда Открытые сердца на Покровской благотворительной ярмарке.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212976"/>
            <a:ext cx="4536504" cy="340237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Администратор\Desktop\Работа в ЦПШ\ЦПШ фото\фото октябрь 2018\PA14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3573016"/>
            <a:ext cx="3653546" cy="273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675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2276872"/>
          </a:xfrm>
        </p:spPr>
        <p:txBody>
          <a:bodyPr/>
          <a:lstStyle/>
          <a:p>
            <a:pPr>
              <a:lnSpc>
                <a:spcPct val="100000"/>
              </a:lnSpc>
            </a:pP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Благотворительный Покровский концерт для людей с ограниченными возможностями здоровья (санаторий "Вёшенский</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который был проведён 17 </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октября 2018 </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года. Это </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был большой праздник, на котором выступило много прекрасных артистов из  станицы Вёшенской для гостей нашей станицы, которые приехали в санаторий  на лечение.</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348880"/>
            <a:ext cx="6788944" cy="423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141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5877" y="-315416"/>
            <a:ext cx="8681928" cy="2952328"/>
          </a:xfrm>
        </p:spPr>
        <p:txBody>
          <a:bodyPr>
            <a:noAutofit/>
          </a:bodyPr>
          <a:lstStyle/>
          <a:p>
            <a:pPr>
              <a:lnSpc>
                <a:spcPct val="150000"/>
              </a:lnSpc>
            </a:pPr>
            <a:r>
              <a:rPr lang="ru-RU" sz="2400" b="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Наша любимая церковно-приходская Свято-Михайло-Архангельская школа находится в станице Вёшенской Ростовской области. Она расположена на подворье храма Архистратига Михаила.</a:t>
            </a:r>
            <a:endParaRPr lang="ru-RU" sz="2400" b="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1026" name="Picture 2" descr="E:\Самые новые фото и о Меркуловой\вскоре после Покрова фото и музей 7 класс\наша любимая церковно-приходская школа.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2636912"/>
            <a:ext cx="5185016"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233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nSpc>
                <a:spcPct val="100000"/>
              </a:lnSpc>
            </a:pP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Акция "День доброты" прошла 18 октября 2018 года в Вёшенской районной библиотеке. </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Это </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была добрая встреча с пенсионерами из клуба "Собеседник", на </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которой ученики ЦПШ </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читали стихи о доброте, пели песни, подарили цветы пожилым гостям библиотеки.</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772816"/>
            <a:ext cx="643271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010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nSpc>
                <a:spcPct val="100000"/>
              </a:lnSpc>
            </a:pP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 ноября 2018 года </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учащиеся 7 класса под руководством преподавателя Елены Васильевны </a:t>
            </a:r>
            <a:r>
              <a:rPr lang="ru-RU"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Ребриевой</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провели </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День чистоты реки Дон. </a:t>
            </a:r>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Ребята </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надеются, что жители нашей станицы впредь не будут так загрязнять берега Дона.</a:t>
            </a:r>
          </a:p>
        </p:txBody>
      </p:sp>
      <p:pic>
        <p:nvPicPr>
          <p:cNvPr id="4098" name="Picture 2" descr="C:\Users\Администратор\Desktop\Работа в ЦПШ\День чистоты реки Дон 23.12.2018\Фото команды Открытые сердца.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77281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404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784976" cy="1512168"/>
          </a:xfrm>
        </p:spPr>
        <p:txBody>
          <a:bodyPr/>
          <a:lstStyle/>
          <a:p>
            <a:pPr>
              <a:lnSpc>
                <a:spcPct val="100000"/>
              </a:lnSpc>
            </a:pPr>
            <a:r>
              <a:rPr lang="ru-RU" sz="1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Учащиеся церковно-приходской школы участвуют в </a:t>
            </a:r>
            <a:r>
              <a:rPr lang="ru-RU" sz="1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различных олимпиадах и  конкурсах. </a:t>
            </a:r>
            <a:br>
              <a:rPr lang="ru-RU" sz="1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1800" b="1" dirty="0">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В ноябре 2018 года ученицы 7 класса ЦПШ Екатерина Филатова и Ника </a:t>
            </a:r>
            <a:r>
              <a:rPr lang="ru-RU" sz="1800" b="1" dirty="0" err="1">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Коньшина</a:t>
            </a:r>
            <a:r>
              <a:rPr lang="ru-RU" sz="1800" b="1" dirty="0">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 были награждены Дипломами </a:t>
            </a:r>
            <a:r>
              <a:rPr lang="en-US" sz="1800" b="1" dirty="0">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II </a:t>
            </a:r>
            <a:r>
              <a:rPr lang="ru-RU" sz="1800" b="1" dirty="0">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степени за участие к </a:t>
            </a:r>
            <a:r>
              <a:rPr lang="en-US" sz="1800" b="1" dirty="0">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III </a:t>
            </a:r>
            <a:r>
              <a:rPr lang="ru-RU" sz="1800" b="1" dirty="0">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Международном конкурсе «Старт» </a:t>
            </a:r>
            <a:r>
              <a:rPr lang="ru-RU" sz="1800" b="1" dirty="0" smtClean="0">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в номинации «Знатоки английского языка».</a:t>
            </a:r>
            <a:endParaRPr lang="ru-RU" sz="1800" b="1" dirty="0">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916832"/>
            <a:ext cx="339551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844824"/>
            <a:ext cx="3441326" cy="4588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367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84784"/>
            <a:ext cx="8229600" cy="115416"/>
          </a:xfrm>
        </p:spPr>
        <p:txBody>
          <a:bodyPr/>
          <a:lstStyle/>
          <a:p>
            <a:pPr>
              <a:lnSpc>
                <a:spcPct val="100000"/>
              </a:lnSpc>
            </a:pP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ru-RU"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нашей школе часто </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проходят встречи с интересными </a:t>
            </a:r>
            <a:r>
              <a:rPr lang="ru-RU"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людьми:</a:t>
            </a:r>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4294967295"/>
          </p:nvPr>
        </p:nvSpPr>
        <p:spPr>
          <a:xfrm>
            <a:off x="457200" y="1600200"/>
            <a:ext cx="4038600" cy="4525963"/>
          </a:xfrm>
          <a:prstGeom prst="rect">
            <a:avLst/>
          </a:prstGeom>
        </p:spPr>
        <p:txBody>
          <a:bodyPr/>
          <a:lstStyle/>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marL="0" indent="0">
              <a:buNone/>
            </a:pPr>
            <a:r>
              <a:rPr lang="ru-RU" sz="28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Встреча </a:t>
            </a:r>
            <a:r>
              <a:rPr lang="ru-RU" sz="28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 ветеранами </a:t>
            </a:r>
            <a:r>
              <a:rPr lang="ru-RU" sz="28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пограничниками </a:t>
            </a:r>
          </a:p>
          <a:p>
            <a:pPr marL="0" indent="0">
              <a:buNone/>
            </a:pPr>
            <a:r>
              <a:rPr lang="ru-RU" sz="28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 </a:t>
            </a:r>
            <a:r>
              <a:rPr lang="ru-RU" sz="28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октября 2018 </a:t>
            </a:r>
            <a:r>
              <a:rPr lang="ru-RU" sz="28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года.</a:t>
            </a:r>
            <a:endParaRPr lang="ru-RU" sz="2800" b="1" dirty="0">
              <a:solidFill>
                <a:schemeClr val="tx2"/>
              </a:solidFill>
              <a:effectLst>
                <a:outerShdw blurRad="38100" dist="38100" dir="2700000" algn="tl">
                  <a:srgbClr val="000000">
                    <a:alpha val="43137"/>
                  </a:srgbClr>
                </a:outerShdw>
              </a:effectLst>
            </a:endParaRPr>
          </a:p>
        </p:txBody>
      </p:sp>
      <p:sp>
        <p:nvSpPr>
          <p:cNvPr id="4" name="Объект 3"/>
          <p:cNvSpPr>
            <a:spLocks noGrp="1"/>
          </p:cNvSpPr>
          <p:nvPr>
            <p:ph sz="half" idx="2"/>
          </p:nvPr>
        </p:nvSpPr>
        <p:spPr>
          <a:xfrm>
            <a:off x="4932040" y="1052736"/>
            <a:ext cx="4038600" cy="5616624"/>
          </a:xfrm>
        </p:spPr>
        <p:txBody>
          <a:bodyPr>
            <a:normAutofit fontScale="70000" lnSpcReduction="20000"/>
          </a:bodyPr>
          <a:lstStyle/>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pPr>
              <a:lnSpc>
                <a:spcPct val="120000"/>
              </a:lnSpc>
            </a:pPr>
            <a:endParaRPr lang="ru-RU" sz="34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nSpc>
                <a:spcPct val="120000"/>
              </a:lnSpc>
              <a:buNone/>
            </a:pPr>
            <a:r>
              <a:rPr lang="ru-RU" sz="34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Встреча </a:t>
            </a:r>
            <a:r>
              <a:rPr lang="ru-RU" sz="34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 </a:t>
            </a:r>
            <a:r>
              <a:rPr lang="ru-RU" sz="34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замечательной </a:t>
            </a:r>
            <a:r>
              <a:rPr lang="ru-RU" sz="3400" b="1" dirty="0" err="1">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вёшенской</a:t>
            </a:r>
            <a:r>
              <a:rPr lang="ru-RU" sz="34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поэтессой </a:t>
            </a:r>
            <a:r>
              <a:rPr lang="ru-RU" sz="34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Валентиной </a:t>
            </a:r>
            <a:r>
              <a:rPr lang="ru-RU" sz="34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Константиновной Меркуловой </a:t>
            </a:r>
            <a:br>
              <a:rPr lang="ru-RU" sz="34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4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 ноября 2018 </a:t>
            </a:r>
            <a:r>
              <a:rPr lang="ru-RU" sz="34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года.</a:t>
            </a:r>
            <a:endParaRPr lang="ru-RU" sz="3400" b="1" dirty="0">
              <a:solidFill>
                <a:schemeClr val="tx2"/>
              </a:solidFill>
              <a:effectLst>
                <a:outerShdw blurRad="38100" dist="38100" dir="2700000" algn="tl">
                  <a:srgbClr val="000000">
                    <a:alpha val="43137"/>
                  </a:srgbClr>
                </a:outerShdw>
              </a:effectLst>
            </a:endParaRPr>
          </a:p>
        </p:txBody>
      </p:sp>
      <p:pic>
        <p:nvPicPr>
          <p:cNvPr id="5" name="Picture 2" descr="F:\Большая презентация о школе\22 октября.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24744"/>
            <a:ext cx="4497456" cy="29788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187236"/>
            <a:ext cx="3888432" cy="291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7668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2132856"/>
          </a:xfrm>
        </p:spPr>
        <p:txBody>
          <a:bodyPr/>
          <a:lstStyle/>
          <a:p>
            <a:pPr>
              <a:lnSpc>
                <a:spcPct val="100000"/>
              </a:lnSpc>
            </a:pP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Окончив церковно-приходскую школу, дети получают </a:t>
            </a: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аттестат </a:t>
            </a: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 </a:t>
            </a: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основном общем </a:t>
            </a: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образовании и </a:t>
            </a: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продолжают </a:t>
            </a: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обучение</a:t>
            </a: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или в других средних школах, или поступают </a:t>
            </a: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a:t>
            </a: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Вёшенский педагогический колледж имени М.А. Шолохова.</a:t>
            </a:r>
            <a:endPar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74" name="Picture 2" descr="C:\Documents and Settings\GUEST\Рабочий стол\цпш-сайт\ИННЕ\фото\image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47664" y="2132856"/>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353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2160240"/>
          </a:xfrm>
        </p:spPr>
        <p:txBody>
          <a:bodyPr/>
          <a:lstStyle/>
          <a:p>
            <a:pPr>
              <a:lnSpc>
                <a:spcPct val="100000"/>
              </a:lnSpc>
            </a:pP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Детство, проведённое в стенах церковно-приходской школы, наполнено милосердием, вниманием к близким, большой духовной работой и молитвами. </a:t>
            </a: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 </a:t>
            </a: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это во многом определяет путь человека, его будущую жизнь, его ценности и ориентиры.</a:t>
            </a:r>
          </a:p>
        </p:txBody>
      </p:sp>
      <p:pic>
        <p:nvPicPr>
          <p:cNvPr id="4"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2737496"/>
            <a:ext cx="4039961" cy="302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Documents and Settings\GUEST\Рабочий стол\цпш-сайт\ИННЕ\фото\image (44).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55976" y="2708919"/>
            <a:ext cx="4076270" cy="3057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757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6696744"/>
          </a:xfrm>
        </p:spPr>
        <p:txBody>
          <a:bodyPr>
            <a:noAutofit/>
          </a:bodyPr>
          <a:lstStyle/>
          <a:p>
            <a:pPr>
              <a:lnSpc>
                <a:spcPct val="100000"/>
              </a:lnSpc>
            </a:pP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cs typeface="Times New Roman" panose="02020603050405020304" pitchFamily="18" charset="0"/>
              </a:rPr>
              <a:t/>
            </a:r>
            <a:br>
              <a:rPr lang="ru-RU" sz="2000"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В презентации использованы материалы и фотографии с сайта: </a:t>
            </a:r>
            <a:r>
              <a:rPr lang="en-US" sz="2000" b="1" dirty="0">
                <a:latin typeface="Times New Roman" panose="02020603050405020304" pitchFamily="18" charset="0"/>
                <a:cs typeface="Times New Roman" panose="02020603050405020304" pitchFamily="18" charset="0"/>
              </a:rPr>
              <a:t>http://verhnedonsk.blagochin.ru/2016/12/02/raspisanie-bogosluzhenij-xramov-blagochiniya</a:t>
            </a:r>
            <a:r>
              <a:rPr lang="en-US" sz="2000" b="1" dirty="0" smtClean="0">
                <a:latin typeface="Times New Roman" panose="02020603050405020304" pitchFamily="18" charset="0"/>
                <a:cs typeface="Times New Roman" panose="02020603050405020304" pitchFamily="18" charset="0"/>
              </a:rPr>
              <a:t>/</a:t>
            </a: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err="1" smtClean="0">
                <a:latin typeface="Times New Roman" panose="02020603050405020304" pitchFamily="18" charset="0"/>
                <a:cs typeface="Times New Roman" panose="02020603050405020304" pitchFamily="18" charset="0"/>
              </a:rPr>
              <a:t>Верхнедонское</a:t>
            </a:r>
            <a:r>
              <a:rPr lang="ru-RU" sz="2000" b="1" dirty="0" smtClean="0">
                <a:latin typeface="Times New Roman" panose="02020603050405020304" pitchFamily="18" charset="0"/>
                <a:cs typeface="Times New Roman" panose="02020603050405020304" pitchFamily="18" charset="0"/>
              </a:rPr>
              <a:t> благочиние, </a:t>
            </a:r>
            <a:r>
              <a:rPr lang="ru-RU" sz="2000" b="1" dirty="0" err="1" smtClean="0">
                <a:latin typeface="Times New Roman" panose="02020603050405020304" pitchFamily="18" charset="0"/>
                <a:cs typeface="Times New Roman" panose="02020603050405020304" pitchFamily="18" charset="0"/>
              </a:rPr>
              <a:t>Шахтинская</a:t>
            </a:r>
            <a:r>
              <a:rPr lang="ru-RU" sz="2000" b="1" dirty="0" smtClean="0">
                <a:latin typeface="Times New Roman" panose="02020603050405020304" pitchFamily="18" charset="0"/>
                <a:cs typeface="Times New Roman" panose="02020603050405020304" pitchFamily="18" charset="0"/>
              </a:rPr>
              <a:t> епархия, Донская митрополия,</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а также фото из архива церковно-приходской школы и преподавателя </a:t>
            </a:r>
            <a:r>
              <a:rPr lang="ru-RU" sz="2000" b="1" dirty="0" err="1" smtClean="0">
                <a:latin typeface="Times New Roman" panose="02020603050405020304" pitchFamily="18" charset="0"/>
                <a:cs typeface="Times New Roman" panose="02020603050405020304" pitchFamily="18" charset="0"/>
              </a:rPr>
              <a:t>Ребриевой</a:t>
            </a:r>
            <a:r>
              <a:rPr lang="ru-RU" sz="2000" b="1" dirty="0" smtClean="0">
                <a:latin typeface="Times New Roman" panose="02020603050405020304" pitchFamily="18" charset="0"/>
                <a:cs typeface="Times New Roman" panose="02020603050405020304" pitchFamily="18" charset="0"/>
              </a:rPr>
              <a:t> Е.В.</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
            </a:r>
            <a:br>
              <a:rPr lang="ru-RU" sz="2000" b="1" dirty="0" smtClean="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
            </a:r>
            <a:br>
              <a:rPr lang="ru-RU" sz="1400" dirty="0" smtClean="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
            </a:r>
            <a:br>
              <a:rPr lang="ru-RU" sz="1400" dirty="0" smtClean="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
            </a:r>
            <a:br>
              <a:rPr lang="ru-RU" sz="1400" dirty="0" smtClean="0">
                <a:latin typeface="Times New Roman" panose="02020603050405020304" pitchFamily="18" charset="0"/>
                <a:cs typeface="Times New Roman" panose="02020603050405020304" pitchFamily="18" charset="0"/>
              </a:rPr>
            </a:br>
            <a:r>
              <a:rPr lang="ru-RU" sz="1800" b="1" dirty="0" smtClean="0">
                <a:effectLst/>
                <a:latin typeface="Times New Roman" panose="02020603050405020304" pitchFamily="18" charset="0"/>
                <a:cs typeface="Times New Roman" panose="02020603050405020304" pitchFamily="18" charset="0"/>
              </a:rPr>
              <a:t>Презентация подготовлена преподавателем </a:t>
            </a:r>
            <a:r>
              <a:rPr lang="ru-RU" sz="1800" b="1" dirty="0">
                <a:effectLst/>
                <a:latin typeface="Times New Roman" panose="02020603050405020304" pitchFamily="18" charset="0"/>
                <a:cs typeface="Times New Roman" panose="02020603050405020304" pitchFamily="18" charset="0"/>
              </a:rPr>
              <a:t/>
            </a:r>
            <a:br>
              <a:rPr lang="ru-RU" sz="1800" b="1" dirty="0">
                <a:effectLst/>
                <a:latin typeface="Times New Roman" panose="02020603050405020304" pitchFamily="18" charset="0"/>
                <a:cs typeface="Times New Roman" panose="02020603050405020304" pitchFamily="18" charset="0"/>
              </a:rPr>
            </a:br>
            <a:r>
              <a:rPr lang="ru-RU" sz="1800" b="1" dirty="0" smtClean="0">
                <a:effectLst/>
                <a:latin typeface="Times New Roman" panose="02020603050405020304" pitchFamily="18" charset="0"/>
                <a:cs typeface="Times New Roman" panose="02020603050405020304" pitchFamily="18" charset="0"/>
              </a:rPr>
              <a:t>частного образовательного учреждения </a:t>
            </a:r>
            <a:r>
              <a:rPr lang="ru-RU" sz="1800" b="1" dirty="0">
                <a:effectLst/>
                <a:latin typeface="Times New Roman" panose="02020603050405020304" pitchFamily="18" charset="0"/>
                <a:cs typeface="Times New Roman" panose="02020603050405020304" pitchFamily="18" charset="0"/>
              </a:rPr>
              <a:t>Свято-Михайло-Архангельской церковно-приходской общеобразовательной средней </a:t>
            </a:r>
            <a:r>
              <a:rPr lang="ru-RU" sz="1800" b="1" dirty="0" smtClean="0">
                <a:effectLst/>
                <a:latin typeface="Times New Roman" panose="02020603050405020304" pitchFamily="18" charset="0"/>
                <a:cs typeface="Times New Roman" panose="02020603050405020304" pitchFamily="18" charset="0"/>
              </a:rPr>
              <a:t>школы</a:t>
            </a:r>
            <a:r>
              <a:rPr lang="ru-RU" sz="1800" b="1" dirty="0">
                <a:effectLst/>
                <a:latin typeface="Times New Roman" panose="02020603050405020304" pitchFamily="18" charset="0"/>
                <a:cs typeface="Times New Roman" panose="02020603050405020304" pitchFamily="18" charset="0"/>
              </a:rPr>
              <a:t/>
            </a:r>
            <a:br>
              <a:rPr lang="ru-RU" sz="1800" b="1" dirty="0">
                <a:effectLst/>
                <a:latin typeface="Times New Roman" panose="02020603050405020304" pitchFamily="18" charset="0"/>
                <a:cs typeface="Times New Roman" panose="02020603050405020304" pitchFamily="18" charset="0"/>
              </a:rPr>
            </a:br>
            <a:r>
              <a:rPr lang="ru-RU" sz="2400" b="1" dirty="0" err="1" smtClean="0">
                <a:effectLst/>
                <a:latin typeface="Times New Roman" pitchFamily="18" charset="0"/>
                <a:cs typeface="Times New Roman" pitchFamily="18" charset="0"/>
              </a:rPr>
              <a:t>Ребриевой</a:t>
            </a:r>
            <a:r>
              <a:rPr lang="ru-RU" sz="2400" b="1" dirty="0" smtClean="0">
                <a:effectLst/>
                <a:latin typeface="Times New Roman" pitchFamily="18" charset="0"/>
                <a:cs typeface="Times New Roman" pitchFamily="18" charset="0"/>
              </a:rPr>
              <a:t> Еленой Васильевной.</a:t>
            </a:r>
            <a:br>
              <a:rPr lang="ru-RU" sz="2400" b="1" dirty="0" smtClean="0">
                <a:effectLst/>
                <a:latin typeface="Times New Roman" pitchFamily="18" charset="0"/>
                <a:cs typeface="Times New Roman" pitchFamily="18" charset="0"/>
              </a:rPr>
            </a:br>
            <a:r>
              <a:rPr lang="ru-RU" sz="4400" b="1" dirty="0" smtClean="0">
                <a:latin typeface="Times New Roman" pitchFamily="18" charset="0"/>
                <a:cs typeface="Times New Roman" pitchFamily="18" charset="0"/>
              </a:rPr>
              <a:t>Спасибо за внимание!</a:t>
            </a:r>
            <a:r>
              <a:rPr lang="ru-RU" sz="4400" dirty="0">
                <a:latin typeface="Times New Roman" panose="02020603050405020304" pitchFamily="18" charset="0"/>
                <a:cs typeface="Times New Roman" panose="02020603050405020304" pitchFamily="18" charset="0"/>
              </a:rPr>
              <a:t/>
            </a:r>
            <a:br>
              <a:rPr lang="ru-RU" sz="4400" dirty="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
            </a:r>
            <a:br>
              <a:rPr lang="ru-RU" sz="1400" dirty="0" smtClean="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r>
              <a:rPr lang="ru-RU" sz="1400" dirty="0" smtClean="0">
                <a:latin typeface="Times New Roman" panose="02020603050405020304" pitchFamily="18" charset="0"/>
                <a:cs typeface="Times New Roman" panose="02020603050405020304" pitchFamily="18" charset="0"/>
              </a:rPr>
              <a:t/>
            </a:r>
            <a:br>
              <a:rPr lang="ru-RU" sz="1400" dirty="0" smtClean="0">
                <a:latin typeface="Times New Roman" panose="02020603050405020304" pitchFamily="18" charset="0"/>
                <a:cs typeface="Times New Roman" panose="02020603050405020304" pitchFamily="18" charset="0"/>
              </a:rPr>
            </a:br>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79512" y="1844824"/>
            <a:ext cx="8640960" cy="1080120"/>
          </a:xfrm>
        </p:spPr>
        <p:txBody>
          <a:bodyPr/>
          <a:lstStyle/>
          <a:p>
            <a:pPr marL="0" indent="0" algn="ctr">
              <a:buNone/>
            </a:pPr>
            <a:r>
              <a:rPr lang="ru-RU" dirty="0" smtClean="0"/>
              <a:t/>
            </a:r>
            <a:br>
              <a:rPr lang="ru-RU" dirty="0" smtClean="0"/>
            </a:br>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2708920"/>
            <a:ext cx="4261175" cy="1487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234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195536"/>
          </a:xfrm>
        </p:spPr>
        <p:txBody>
          <a:bodyPr>
            <a:noAutofit/>
          </a:bodyPr>
          <a:lstStyle/>
          <a:p>
            <a:pPr>
              <a:lnSpc>
                <a:spcPct val="100000"/>
              </a:lnSpc>
            </a:pPr>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Школа учреждена в 2000 году Ростовским епархиальным управлением Русской православной Церкви. </a:t>
            </a:r>
            <a:b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В </a:t>
            </a: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этом </a:t>
            </a: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2018-19 учебном </a:t>
            </a: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году в </a:t>
            </a: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церковно-приходской школе </a:t>
            </a: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учится 17 человек. Это ученики 3, 5 и 7 </a:t>
            </a:r>
            <a:r>
              <a:rPr lang="ru-RU"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класса.</a:t>
            </a:r>
            <a:endPar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612167"/>
            <a:ext cx="345638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28800"/>
            <a:ext cx="3371189" cy="2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992" y="4221088"/>
            <a:ext cx="4068965"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029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411560"/>
          </a:xfrm>
        </p:spPr>
        <p:txBody>
          <a:bodyPr/>
          <a:lstStyle/>
          <a:p>
            <a:pPr>
              <a:lnSpc>
                <a:spcPct val="100000"/>
              </a:lnSpc>
            </a:pPr>
            <a:r>
              <a:rPr lang="ru-RU" sz="2800" b="1" dirty="0" smtClean="0">
                <a:latin typeface="Times New Roman" panose="02020603050405020304" pitchFamily="18" charset="0"/>
                <a:cs typeface="Times New Roman" panose="02020603050405020304" pitchFamily="18" charset="0"/>
              </a:rPr>
              <a:t>Каждое утро в нашей школе начинается с общего молебна.</a:t>
            </a:r>
            <a:endParaRPr lang="ru-RU" sz="2800" b="1" dirty="0">
              <a:latin typeface="Times New Roman" panose="02020603050405020304" pitchFamily="18" charset="0"/>
              <a:cs typeface="Times New Roman" panose="02020603050405020304" pitchFamily="18" charset="0"/>
            </a:endParaRPr>
          </a:p>
        </p:txBody>
      </p:sp>
      <p:pic>
        <p:nvPicPr>
          <p:cNvPr id="2050" name="Picture 2" descr="C:\Documents and Settings\GUEST\Рабочий стол\цпш-сайт\ИННЕ\фото\image (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7504" y="2060848"/>
            <a:ext cx="4416490" cy="331236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9360" y="2132856"/>
            <a:ext cx="422303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6674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1186" y="332656"/>
            <a:ext cx="8229600" cy="648072"/>
          </a:xfrm>
        </p:spPr>
        <p:txBody>
          <a:bodyPr/>
          <a:lstStyle/>
          <a:p>
            <a:pPr>
              <a:lnSpc>
                <a:spcPct val="100000"/>
              </a:lnSpc>
            </a:pPr>
            <a:r>
              <a:rPr lang="ru-RU" sz="2400" b="1" dirty="0" smtClean="0">
                <a:latin typeface="Times New Roman" panose="02020603050405020304" pitchFamily="18" charset="0"/>
                <a:cs typeface="Times New Roman" panose="02020603050405020304" pitchFamily="18" charset="0"/>
              </a:rPr>
              <a:t>На уроках учащиеся изучают такие же дисциплины, как и в других общеобразовательных  школах.</a:t>
            </a:r>
            <a:endParaRPr lang="ru-RU" sz="2400" b="1" dirty="0">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3516" y="1556792"/>
            <a:ext cx="4172280" cy="312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Администратор\Desktop\Работа в ЦПШ\ЦПШ фото\ноябрь 2018\PB1500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5986" y="2708920"/>
            <a:ext cx="4229977" cy="317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818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3024336"/>
          </a:xfrm>
        </p:spPr>
        <p:txBody>
          <a:bodyPr/>
          <a:lstStyle/>
          <a:p>
            <a:pPr>
              <a:lnSpc>
                <a:spcPct val="100000"/>
              </a:lnSpc>
            </a:pPr>
            <a:r>
              <a:rPr lang="ru-RU" sz="2400" b="1" dirty="0" smtClean="0">
                <a:effectLst/>
                <a:latin typeface="Times New Roman" panose="02020603050405020304" pitchFamily="18" charset="0"/>
                <a:cs typeface="Times New Roman" panose="02020603050405020304" pitchFamily="18" charset="0"/>
              </a:rPr>
              <a:t>Также в нашей школе проводятся уроки Закона Божьего, православной литературы </a:t>
            </a:r>
            <a:r>
              <a:rPr lang="ru-RU" sz="2400" b="1" dirty="0">
                <a:effectLst/>
                <a:latin typeface="Times New Roman" panose="02020603050405020304" pitchFamily="18" charset="0"/>
                <a:cs typeface="Times New Roman" panose="02020603050405020304" pitchFamily="18" charset="0"/>
              </a:rPr>
              <a:t>и </a:t>
            </a:r>
            <a:r>
              <a:rPr lang="ru-RU" sz="2400" b="1" dirty="0" smtClean="0">
                <a:effectLst/>
                <a:latin typeface="Times New Roman" panose="02020603050405020304" pitchFamily="18" charset="0"/>
                <a:cs typeface="Times New Roman" panose="02020603050405020304" pitchFamily="18" charset="0"/>
              </a:rPr>
              <a:t>истории, церковно-славянского языка, ребята занимаются </a:t>
            </a:r>
            <a:r>
              <a:rPr lang="ru-RU" sz="2400" b="1" dirty="0">
                <a:effectLst/>
                <a:latin typeface="Times New Roman" panose="02020603050405020304" pitchFamily="18" charset="0"/>
                <a:cs typeface="Times New Roman" panose="02020603050405020304" pitchFamily="18" charset="0"/>
              </a:rPr>
              <a:t>православным </a:t>
            </a:r>
            <a:r>
              <a:rPr lang="ru-RU" sz="2400" b="1" dirty="0" smtClean="0">
                <a:effectLst/>
                <a:latin typeface="Times New Roman" panose="02020603050405020304" pitchFamily="18" charset="0"/>
                <a:cs typeface="Times New Roman" panose="02020603050405020304" pitchFamily="18" charset="0"/>
              </a:rPr>
              <a:t>пением, рисованием. Это </a:t>
            </a:r>
            <a:r>
              <a:rPr lang="ru-RU" sz="2400" b="1" dirty="0">
                <a:effectLst/>
                <a:latin typeface="Times New Roman" panose="02020603050405020304" pitchFamily="18" charset="0"/>
                <a:cs typeface="Times New Roman" panose="02020603050405020304" pitchFamily="18" charset="0"/>
              </a:rPr>
              <a:t>основное отличие от обычной школы и есть главное условие успешного обучения в церковно-приходской – ребёнок должен иметь желание изучать духовные дисциплины, регулярно посещать службы в храме, исповедоваться и причащаться.</a:t>
            </a:r>
          </a:p>
        </p:txBody>
      </p:sp>
      <p:pic>
        <p:nvPicPr>
          <p:cNvPr id="4" name="Picture 2" descr="C:\Users\Администратор\Desktop\Работа в ЦПШ\Самые новые фото и о Меркуловой\ЭКСКУРСИЯ В ХРАМЕ 18 СЕНТЯБРЯ\на подворье.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3429001"/>
            <a:ext cx="4097373" cy="30723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Администратор\Desktop\Работа в ЦПШ\Самые новые фото и о Меркуловой\ЭКСКУРСИЯ В ХРАМЕ 18 СЕНТЯБРЯ\PA180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7850" y="3429001"/>
            <a:ext cx="4096432" cy="307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814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15416"/>
            <a:ext cx="8229600" cy="2304256"/>
          </a:xfrm>
        </p:spPr>
        <p:txBody>
          <a:bodyPr/>
          <a:lstStyle/>
          <a:p>
            <a:pPr>
              <a:lnSpc>
                <a:spcPct val="100000"/>
              </a:lnSpc>
            </a:pPr>
            <a:r>
              <a:rPr lang="ru-RU" sz="2800" b="1" dirty="0" smtClean="0">
                <a:latin typeface="Times New Roman" panose="02020603050405020304" pitchFamily="18" charset="0"/>
                <a:cs typeface="Times New Roman" panose="02020603050405020304" pitchFamily="18" charset="0"/>
              </a:rPr>
              <a:t>Самые маленькие прихожане храма Архистратига Михаила посещают Воскресную школу, которую ведёт преподаватель </a:t>
            </a:r>
            <a:r>
              <a:rPr lang="ru-RU" sz="2800" b="1" dirty="0">
                <a:latin typeface="Times New Roman" panose="02020603050405020304" pitchFamily="18" charset="0"/>
                <a:cs typeface="Times New Roman" panose="02020603050405020304" pitchFamily="18" charset="0"/>
              </a:rPr>
              <a:t>Ирина </a:t>
            </a:r>
            <a:r>
              <a:rPr lang="ru-RU" sz="2800" b="1" dirty="0" smtClean="0">
                <a:latin typeface="Times New Roman" panose="02020603050405020304" pitchFamily="18" charset="0"/>
                <a:cs typeface="Times New Roman" panose="02020603050405020304" pitchFamily="18" charset="0"/>
              </a:rPr>
              <a:t>Александровна Морозова.</a:t>
            </a:r>
            <a:endParaRPr lang="ru-RU" sz="2800" b="1" dirty="0">
              <a:latin typeface="Times New Roman" panose="02020603050405020304" pitchFamily="18" charset="0"/>
              <a:cs typeface="Times New Roman" panose="02020603050405020304" pitchFamily="18" charset="0"/>
            </a:endParaRPr>
          </a:p>
        </p:txBody>
      </p:sp>
      <p:pic>
        <p:nvPicPr>
          <p:cNvPr id="1026" name="Picture 2" descr="C:\Users\Администратор\Desktop\Мои достижения\IMG_74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521" y="2060848"/>
            <a:ext cx="6938855" cy="4625903"/>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2843808" y="2636912"/>
            <a:ext cx="5842992" cy="3489251"/>
          </a:xfrm>
        </p:spPr>
        <p:txBody>
          <a:bodyPr>
            <a:normAutofit/>
          </a:bodyPr>
          <a:lstStyle/>
          <a:p>
            <a:endParaRPr lang="ru-RU" sz="2000" dirty="0"/>
          </a:p>
        </p:txBody>
      </p:sp>
    </p:spTree>
    <p:extLst>
      <p:ext uri="{BB962C8B-B14F-4D97-AF65-F5344CB8AC3E}">
        <p14:creationId xmlns:p14="http://schemas.microsoft.com/office/powerpoint/2010/main" val="11155706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nSpc>
                <a:spcPct val="100000"/>
              </a:lnSpc>
            </a:pPr>
            <a:r>
              <a:rPr lang="ru-RU" sz="2400" b="1" dirty="0" smtClean="0">
                <a:latin typeface="Times New Roman" panose="02020603050405020304" pitchFamily="18" charset="0"/>
                <a:cs typeface="Times New Roman" panose="02020603050405020304" pitchFamily="18" charset="0"/>
              </a:rPr>
              <a:t>Каждую субботу и воскресенье все желающие могут посетить наши дополнительные занятия: «Английский язык» и кружок «Шахматы», которые ведёт преподаватель Елена Васильевна </a:t>
            </a:r>
            <a:r>
              <a:rPr lang="ru-RU" sz="2400" b="1" dirty="0" err="1" smtClean="0">
                <a:latin typeface="Times New Roman" panose="02020603050405020304" pitchFamily="18" charset="0"/>
                <a:cs typeface="Times New Roman" panose="02020603050405020304" pitchFamily="18" charset="0"/>
              </a:rPr>
              <a:t>Ребриева</a:t>
            </a:r>
            <a:r>
              <a:rPr lang="ru-RU" sz="2400" b="1" dirty="0" smtClean="0">
                <a:latin typeface="Times New Roman" panose="02020603050405020304" pitchFamily="18" charset="0"/>
                <a:cs typeface="Times New Roman" panose="02020603050405020304" pitchFamily="18" charset="0"/>
              </a:rPr>
              <a:t>.</a:t>
            </a:r>
            <a:endParaRPr lang="ru-RU" sz="2400" b="1" dirty="0">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993032" y="1628800"/>
            <a:ext cx="3343204" cy="250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4265449"/>
            <a:ext cx="3270251" cy="245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004" y="1628800"/>
            <a:ext cx="3343487" cy="250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545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268760"/>
          </a:xfrm>
        </p:spPr>
        <p:txBody>
          <a:bodyPr/>
          <a:lstStyle/>
          <a:p>
            <a:pPr>
              <a:lnSpc>
                <a:spcPct val="100000"/>
              </a:lnSpc>
            </a:pPr>
            <a:r>
              <a:rPr lang="ru-RU" sz="2400" b="1" dirty="0" smtClean="0">
                <a:latin typeface="Times New Roman" panose="02020603050405020304" pitchFamily="18" charset="0"/>
                <a:cs typeface="Times New Roman" panose="02020603050405020304" pitchFamily="18" charset="0"/>
              </a:rPr>
              <a:t>Наши учащиеся </a:t>
            </a:r>
            <a:r>
              <a:rPr lang="ru-RU" sz="2400" b="1" smtClean="0">
                <a:latin typeface="Times New Roman" panose="02020603050405020304" pitchFamily="18" charset="0"/>
                <a:cs typeface="Times New Roman" panose="02020603050405020304" pitchFamily="18" charset="0"/>
              </a:rPr>
              <a:t>регулярно посещают </a:t>
            </a:r>
            <a:r>
              <a:rPr lang="ru-RU" sz="2400" b="1" dirty="0" smtClean="0">
                <a:latin typeface="Times New Roman" panose="02020603050405020304" pitchFamily="18" charset="0"/>
                <a:cs typeface="Times New Roman" panose="02020603050405020304" pitchFamily="18" charset="0"/>
              </a:rPr>
              <a:t>занятия, которые проводят педагоги Государственного музея-заповедника М.А. Шолохова,</a:t>
            </a:r>
            <a:endParaRPr lang="ru-RU" sz="2400" b="1" dirty="0">
              <a:latin typeface="Times New Roman" panose="02020603050405020304" pitchFamily="18" charset="0"/>
              <a:cs typeface="Times New Roman" panose="02020603050405020304" pitchFamily="18" charset="0"/>
            </a:endParaRPr>
          </a:p>
        </p:txBody>
      </p:sp>
      <p:pic>
        <p:nvPicPr>
          <p:cNvPr id="4098" name="Picture 2" descr="C:\Users\Администратор\Desktop\Работа в ЦПШ\ЦПШ фото\5 класс в музее на занятии\PA1600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291711"/>
            <a:ext cx="3860246" cy="289518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Администратор\Desktop\Работа в ЦПШ\ЦПШ фото\вскоре после Покрова\PA19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8651" y="1268760"/>
            <a:ext cx="3891177" cy="291813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Администратор\Desktop\Работа в ЦПШ\ЦПШ фото\ноябрь 2018\PB070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4256790"/>
            <a:ext cx="3103992" cy="232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3512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477</TotalTime>
  <Words>491</Words>
  <Application>Microsoft Office PowerPoint</Application>
  <PresentationFormat>Экран (4:3)</PresentationFormat>
  <Paragraphs>49</Paragraphs>
  <Slides>26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Исполнительная</vt:lpstr>
      <vt:lpstr>  Презентация  «Роль частного образовательного учреждения Свято-Михайло-Архангельской церковно-приходской общеобразовательной средней школы станицы Вёшенской в духовно-нравственном воспитании детей и молодёжи» </vt:lpstr>
      <vt:lpstr>Наша любимая церковно-приходская Свято-Михайло-Архангельская школа находится в станице Вёшенской Ростовской области. Она расположена на подворье храма Архистратига Михаила.</vt:lpstr>
      <vt:lpstr>Школа учреждена в 2000 году Ростовским епархиальным управлением Русской православной Церкви.  В этом 2018-19 учебном году в церковно-приходской школе учится 17 человек. Это ученики 3, 5 и 7 класса.</vt:lpstr>
      <vt:lpstr>Каждое утро в нашей школе начинается с общего молебна.</vt:lpstr>
      <vt:lpstr>На уроках учащиеся изучают такие же дисциплины, как и в других общеобразовательных  школах.</vt:lpstr>
      <vt:lpstr>Также в нашей школе проводятся уроки Закона Божьего, православной литературы и истории, церковно-славянского языка, ребята занимаются православным пением, рисованием. Это основное отличие от обычной школы и есть главное условие успешного обучения в церковно-приходской – ребёнок должен иметь желание изучать духовные дисциплины, регулярно посещать службы в храме, исповедоваться и причащаться.</vt:lpstr>
      <vt:lpstr>Самые маленькие прихожане храма Архистратига Михаила посещают Воскресную школу, которую ведёт преподаватель Ирина Александровна Морозова.</vt:lpstr>
      <vt:lpstr>Каждую субботу и воскресенье все желающие могут посетить наши дополнительные занятия: «Английский язык» и кружок «Шахматы», которые ведёт преподаватель Елена Васильевна Ребриева.</vt:lpstr>
      <vt:lpstr>Наши учащиеся регулярно посещают занятия, которые проводят педагоги Государственного музея-заповедника М.А. Шолохова,</vt:lpstr>
      <vt:lpstr>а также  занятия, которые проводятся в МБУ ДО “Центр творчества Шолоховского района”.</vt:lpstr>
      <vt:lpstr>Под руководством наших педагогов ребята с удовольствием  делают своими руками замечательные поделки.</vt:lpstr>
      <vt:lpstr>Учащиеся  занимаются физкультурой под руководством профессионального спортсмена Калмыкова Виктора Викторовича.</vt:lpstr>
      <vt:lpstr>Наши ученики с удовольствием принимают участие в православных фестивалях и концертах,</vt:lpstr>
      <vt:lpstr>благотворительных акциях и ярмарках.</vt:lpstr>
      <vt:lpstr>На протяжении нескольких лет учащиеся церковно-приходской школы участвуют в Благотворительных концертах, которые проводятся в социально-реабилитационном отделении для граждан пожилого возраста и инвалидов. Это всегда тёплые, душевные встречи людей старшего поколения и  молодёжи, на которых наши дети читают стихи, поют песни, показывают театрализованные постановки. </vt:lpstr>
      <vt:lpstr>    Школьные события 2018 года:     В сентябре 2018 года учащиеся нашей школы приняли участие в военно-спортивной игре «Мы живем на Дону!», учредителями которой являлись православный приход Храма  Архистратига Михаила ст. Вешенской и МБОУ «Шолоховская гимназия».  Целями игры были: популяризация среди подростков традиционной православной и казачьей культуры,  овладение знаниями о военно- патриотических традициях Войска Донского, подготовка  допризывной молодежи к службе в Вооруженных Силах  РФ через повышение интереса к воинской культуре казачьего края.           Участники соревнований  должны были показать свои умения в сборке и разборке автомата Калашникова, в стрельбе из лука и пневматической винтовки, в рубке лозы, в метании пики и ножей, в силовых упражнениях, в военизированном кроссе и в тестировании на знание истории Донского края.           Учащиеся ЧОУ церковно-приходской СОШ приняли активное участие в игре. Несмотря на то, что ребята впервые выступали  на подобных соревнованиях, они смогли достойно представить свою школу, завоевав  первые  места по стрельбе из пневматической винтовки и в тестировании по истории казачьего края на тему «Во славу Отечества».  </vt:lpstr>
      <vt:lpstr>С сентября по декабрь 2018 года учащиеся 7 класса церковно-приходской школы участвуют в Региональном сетевом социальном проекте «От сердца к сердцу».</vt:lpstr>
      <vt:lpstr>В рамках этого проекта ребята приняли участие во многих интересных мероприятиях.  Вот некоторые из них: Традиционная благотворительная Покровская ярмарка, которая была проведена 14 октября 2018 года. Вниманию прихожан храма Архистратига Михаила предлагались домашняя выпечка, сладости, а также выставка-распродажа мыла ручной работы и игрушек. Все средства, собранные в этот день, пошли на  нужды детей с ограниченными возможностями здоровья. </vt:lpstr>
      <vt:lpstr>Благотворительный Покровский концерт для людей с ограниченными возможностями здоровья (санаторий "Вёшенский"), который был проведён 17 октября 2018 года. Это был большой праздник, на котором выступило много прекрасных артистов из  станицы Вёшенской для гостей нашей станицы, которые приехали в санаторий  на лечение.</vt:lpstr>
      <vt:lpstr>Акция "День доброты" прошла 18 октября 2018 года в Вёшенской районной библиотеке. Это была добрая встреча с пенсионерами из клуба "Собеседник", на которой ученики ЦПШ читали стихи о доброте, пели песни, подарили цветы пожилым гостям библиотеки.</vt:lpstr>
      <vt:lpstr>23 ноября 2018 года учащиеся 7 класса под руководством преподавателя Елены Васильевны Ребриевой провели День чистоты реки Дон. Ребята надеются, что жители нашей станицы впредь не будут так загрязнять берега Дона.</vt:lpstr>
      <vt:lpstr>Учащиеся церковно-приходской школы участвуют в различных олимпиадах и  конкурсах.  В ноябре 2018 года ученицы 7 класса ЦПШ Екатерина Филатова и Ника Коньшина были награждены Дипломами II степени за участие к III Международном конкурсе «Старт» в номинации «Знатоки английского языка».</vt:lpstr>
      <vt:lpstr>       В нашей школе часто проходят встречи с интересными людьми: </vt:lpstr>
      <vt:lpstr>Окончив церковно-приходскую школу, дети получают аттестат об основном общем образовании и  продолжают обучение или в других средних школах, или поступают в Вёшенский педагогический колледж имени М.А. Шолохова.</vt:lpstr>
      <vt:lpstr>Детство, проведённое в стенах церковно-приходской школы, наполнено милосердием, вниманием к близким, большой духовной работой и молитвами.  И это во многом определяет путь человека, его будущую жизнь, его ценности и ориентиры.</vt:lpstr>
      <vt:lpstr>     В презентации использованы материалы и фотографии с сайта: http://verhnedonsk.blagochin.ru/2016/12/02/raspisanie-bogosluzhenij-xramov-blagochiniya/ Верхнедонское благочиние, Шахтинская епархия, Донская митрополия, а также фото из архива церковно-приходской школы и преподавателя Ребриевой Е.В.        Презентация подготовлена преподавателем  частного образовательного учреждения Свято-Михайло-Архангельской церковно-приходской общеобразовательной средней школы Ребриевой Еленой Васильевной. Спасибо за внимание!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Администратор</dc:creator>
  <cp:lastModifiedBy>Администратор</cp:lastModifiedBy>
  <cp:revision>61</cp:revision>
  <dcterms:modified xsi:type="dcterms:W3CDTF">2018-12-12T18:25:17Z</dcterms:modified>
</cp:coreProperties>
</file>